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</p:sldMasterIdLst>
  <p:notesMasterIdLst>
    <p:notesMasterId r:id="rId83"/>
  </p:notesMasterIdLst>
  <p:sldIdLst>
    <p:sldId id="256" r:id="rId2"/>
    <p:sldId id="396" r:id="rId3"/>
    <p:sldId id="382" r:id="rId4"/>
    <p:sldId id="381" r:id="rId5"/>
    <p:sldId id="362" r:id="rId6"/>
    <p:sldId id="259" r:id="rId7"/>
    <p:sldId id="261" r:id="rId8"/>
    <p:sldId id="262" r:id="rId9"/>
    <p:sldId id="264" r:id="rId10"/>
    <p:sldId id="388" r:id="rId11"/>
    <p:sldId id="279" r:id="rId12"/>
    <p:sldId id="299" r:id="rId13"/>
    <p:sldId id="398" r:id="rId14"/>
    <p:sldId id="397" r:id="rId15"/>
    <p:sldId id="265" r:id="rId16"/>
    <p:sldId id="318" r:id="rId17"/>
    <p:sldId id="399" r:id="rId18"/>
    <p:sldId id="400" r:id="rId19"/>
    <p:sldId id="401" r:id="rId20"/>
    <p:sldId id="393" r:id="rId21"/>
    <p:sldId id="407" r:id="rId22"/>
    <p:sldId id="408" r:id="rId23"/>
    <p:sldId id="275" r:id="rId24"/>
    <p:sldId id="319" r:id="rId25"/>
    <p:sldId id="403" r:id="rId26"/>
    <p:sldId id="283" r:id="rId27"/>
    <p:sldId id="282" r:id="rId28"/>
    <p:sldId id="402" r:id="rId29"/>
    <p:sldId id="284" r:id="rId30"/>
    <p:sldId id="286" r:id="rId31"/>
    <p:sldId id="288" r:id="rId32"/>
    <p:sldId id="287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404" r:id="rId41"/>
    <p:sldId id="298" r:id="rId42"/>
    <p:sldId id="297" r:id="rId43"/>
    <p:sldId id="300" r:id="rId44"/>
    <p:sldId id="383" r:id="rId45"/>
    <p:sldId id="384" r:id="rId46"/>
    <p:sldId id="385" r:id="rId47"/>
    <p:sldId id="301" r:id="rId48"/>
    <p:sldId id="302" r:id="rId49"/>
    <p:sldId id="386" r:id="rId50"/>
    <p:sldId id="303" r:id="rId51"/>
    <p:sldId id="308" r:id="rId52"/>
    <p:sldId id="309" r:id="rId53"/>
    <p:sldId id="310" r:id="rId54"/>
    <p:sldId id="311" r:id="rId55"/>
    <p:sldId id="312" r:id="rId56"/>
    <p:sldId id="313" r:id="rId57"/>
    <p:sldId id="380" r:id="rId58"/>
    <p:sldId id="389" r:id="rId59"/>
    <p:sldId id="336" r:id="rId60"/>
    <p:sldId id="395" r:id="rId61"/>
    <p:sldId id="406" r:id="rId62"/>
    <p:sldId id="339" r:id="rId63"/>
    <p:sldId id="338" r:id="rId64"/>
    <p:sldId id="340" r:id="rId65"/>
    <p:sldId id="341" r:id="rId66"/>
    <p:sldId id="342" r:id="rId67"/>
    <p:sldId id="343" r:id="rId68"/>
    <p:sldId id="344" r:id="rId69"/>
    <p:sldId id="345" r:id="rId70"/>
    <p:sldId id="346" r:id="rId71"/>
    <p:sldId id="347" r:id="rId72"/>
    <p:sldId id="348" r:id="rId73"/>
    <p:sldId id="349" r:id="rId74"/>
    <p:sldId id="350" r:id="rId75"/>
    <p:sldId id="354" r:id="rId76"/>
    <p:sldId id="351" r:id="rId77"/>
    <p:sldId id="352" r:id="rId78"/>
    <p:sldId id="353" r:id="rId79"/>
    <p:sldId id="390" r:id="rId80"/>
    <p:sldId id="363" r:id="rId81"/>
    <p:sldId id="405" r:id="rId8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108C5-5E11-4227-ADB3-B8684FE09DEA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B022A-261E-4723-8C5B-362780215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4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98B8-A9DE-4CBA-99F8-2CD039D9F4CF}" type="datetime1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401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C4D9-C319-4E39-A1B8-C7125B3F1BEB}" type="datetime1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78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116A-4F10-49D3-9BB8-BE7074EF1FF7}" type="datetime1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5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20F5-95FB-4EE8-838F-99949E417018}" type="datetime1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92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8B27-20CE-48CA-81DC-FFCCD2356057}" type="datetime1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01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6F60-F99F-40C2-BE08-4B09E609E2DB}" type="datetime1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78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4650-1A68-471A-AFBE-77E62472B608}" type="datetime1">
              <a:rPr lang="en-US" smtClean="0"/>
              <a:t>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24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D2FF-2A83-4C6A-8A9E-2CD7E53EB51B}" type="datetime1">
              <a:rPr lang="en-US" smtClean="0"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16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7CBA-7A1A-4F1A-98C4-EF30E086D2BD}" type="datetime1">
              <a:rPr lang="en-US" smtClean="0"/>
              <a:t>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36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B3C7B1A-5574-46E5-A7B1-8AC476B16597}" type="datetime1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34B829-AE40-42B1-9528-0BE3749E8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FF96-DD4B-44DF-B8F9-7FEA6572F22F}" type="datetime1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0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F2787CF-51FD-464F-A686-F2C321EE9F4D}" type="datetime1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834B829-AE40-42B1-9528-0BE3749E8D0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33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L-Ex/MLExamples.xls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L-Ex/main.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L-Ex/main.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ursera.org/learn/machine-learnin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hyperlink" Target="mailto:naveenvkm@gmail.co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Machine Learning Algorithms – An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Overview of ML algorithms</a:t>
            </a:r>
          </a:p>
          <a:p>
            <a:r>
              <a:rPr lang="en-US" b="1" dirty="0" err="1"/>
              <a:t>Codecinella</a:t>
            </a:r>
            <a:r>
              <a:rPr lang="en-US" b="1" dirty="0"/>
              <a:t>: January 23,2018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5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Machine Learning Definition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Supervised Machine Learning Algorithms</a:t>
            </a:r>
          </a:p>
          <a:p>
            <a:pPr lvl="1"/>
            <a:r>
              <a:rPr lang="en-US" sz="2000" dirty="0"/>
              <a:t>Linear Regression Algorithm</a:t>
            </a:r>
          </a:p>
          <a:p>
            <a:pPr lvl="1"/>
            <a:r>
              <a:rPr lang="en-US" sz="2000" dirty="0"/>
              <a:t>Logistic Regression Algorithm</a:t>
            </a:r>
          </a:p>
          <a:p>
            <a:pPr lvl="1"/>
            <a:r>
              <a:rPr lang="en-US" sz="2000" dirty="0"/>
              <a:t>Neural Networks Algorithm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Unsupervised Machine Learning Algorithms</a:t>
            </a:r>
          </a:p>
          <a:p>
            <a:pPr lvl="1"/>
            <a:r>
              <a:rPr lang="en-US" sz="2000" dirty="0"/>
              <a:t>Clustering/K-Means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04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Machine Learning: Linear Regression Algorithm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Regression algorithm is used to predict a continuous valued output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13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Supervised Learning: Linear Regression: Use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Predict the selling price of your house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Predict the temperature tomorrow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Predict the number of units of this product that will sell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60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Supervised Learning: Linear Regression: Predict selling price of my house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How does supervised learning algorithm work?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 algorithm is first given the right answers to learn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Then use the trained algorithm to predict the output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Using linear regression, we are predicting a </a:t>
            </a:r>
            <a:r>
              <a:rPr lang="en-US" sz="2000" u="sng" dirty="0"/>
              <a:t>continuous</a:t>
            </a:r>
            <a:r>
              <a:rPr lang="en-US" sz="2000" dirty="0"/>
              <a:t> value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Predict the selling price of my house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can be used in the algorithm?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Look at the details of houses sold in my neighborhood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hlinkClick r:id="rId2" action="ppaction://hlinkfile"/>
              </a:rPr>
              <a:t>ML-Ex\MLExamples.xlsx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Identify which specific details can be used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78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Supervised Learning: Linear Regression: Predict house price: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Features, also called Variables (denoted by </a:t>
            </a:r>
            <a:r>
              <a:rPr lang="en-US" dirty="0">
                <a:highlight>
                  <a:srgbClr val="FFFF00"/>
                </a:highlight>
              </a:rPr>
              <a:t>x</a:t>
            </a:r>
            <a:r>
              <a:rPr lang="en-US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Size of the house = x</a:t>
            </a:r>
            <a:r>
              <a:rPr lang="en-US" sz="2000" baseline="-25000" dirty="0"/>
              <a:t>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Age of the house = x</a:t>
            </a:r>
            <a:r>
              <a:rPr lang="en-US" sz="2000" baseline="-25000" dirty="0"/>
              <a:t>2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Number of bedrooms in the house = x</a:t>
            </a:r>
            <a:r>
              <a:rPr lang="en-US" sz="2000" baseline="-25000" dirty="0"/>
              <a:t>3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Number of bathrooms in the house = x</a:t>
            </a:r>
            <a:r>
              <a:rPr lang="en-US" sz="2000" baseline="-25000" dirty="0"/>
              <a:t>4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Number of features (denoted by </a:t>
            </a:r>
            <a:r>
              <a:rPr lang="en-US" sz="2200" dirty="0">
                <a:highlight>
                  <a:srgbClr val="FFFF00"/>
                </a:highlight>
              </a:rPr>
              <a:t>n</a:t>
            </a:r>
            <a:r>
              <a:rPr lang="en-US" sz="22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4 features above, so n=4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Output (denoted by </a:t>
            </a:r>
            <a:r>
              <a:rPr lang="en-US" dirty="0">
                <a:highlight>
                  <a:srgbClr val="FFFF00"/>
                </a:highlight>
              </a:rPr>
              <a:t>y</a:t>
            </a:r>
            <a:r>
              <a:rPr lang="en-US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Selling price of the house = 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Number of training examples (denoted by </a:t>
            </a:r>
            <a:r>
              <a:rPr lang="en-US" sz="2200" dirty="0">
                <a:highlight>
                  <a:srgbClr val="FFFF00"/>
                </a:highlight>
              </a:rPr>
              <a:t>m</a:t>
            </a:r>
            <a:r>
              <a:rPr lang="en-US" sz="22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76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Supervised Learning: Linear Regression: Predict house price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15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31F2AF8-44C4-4B24-BA73-4CA8F33CE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45" y="1846263"/>
            <a:ext cx="9969837" cy="4022725"/>
          </a:xfrm>
        </p:spPr>
      </p:pic>
    </p:spTree>
    <p:extLst>
      <p:ext uri="{BB962C8B-B14F-4D97-AF65-F5344CB8AC3E}">
        <p14:creationId xmlns:p14="http://schemas.microsoft.com/office/powerpoint/2010/main" val="4104334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Linear Regression Plot (Simplified): Predict house price using </a:t>
            </a:r>
            <a:r>
              <a:rPr lang="en-US" u="sng" dirty="0"/>
              <a:t>One</a:t>
            </a:r>
            <a:r>
              <a:rPr lang="en-US" dirty="0"/>
              <a:t> variable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8707" y="1846263"/>
            <a:ext cx="7894911" cy="40227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25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Linear Regression (Simplified): Predict house price: Hypothesis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17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2E7EC7-EB9E-4F3C-913A-0DDDA80EF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569" y="1834445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2" action="ppaction://hlinkfile"/>
              </a:rPr>
              <a:t>ML-Ex\</a:t>
            </a:r>
            <a:r>
              <a:rPr lang="en-US" dirty="0" err="1">
                <a:hlinkClick r:id="rId2" action="ppaction://hlinkfile"/>
              </a:rPr>
              <a:t>main.m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Hypothesis h(x) – One Variable/feature x, the size of the house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h(x) = c</a:t>
            </a:r>
            <a:r>
              <a:rPr lang="en-US" sz="2000" baseline="-25000" dirty="0"/>
              <a:t>0</a:t>
            </a:r>
            <a:r>
              <a:rPr lang="en-US" sz="2000" dirty="0"/>
              <a:t> + (c</a:t>
            </a:r>
            <a:r>
              <a:rPr lang="en-US" sz="2000" baseline="-25000" dirty="0"/>
              <a:t>1</a:t>
            </a:r>
            <a:r>
              <a:rPr lang="en-US" sz="2000" dirty="0"/>
              <a:t> * x)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h(x) = c</a:t>
            </a:r>
            <a:r>
              <a:rPr lang="en-US" sz="2000" baseline="-25000" dirty="0"/>
              <a:t>0</a:t>
            </a:r>
            <a:r>
              <a:rPr lang="en-US" sz="2000" dirty="0"/>
              <a:t> + (c</a:t>
            </a:r>
            <a:r>
              <a:rPr lang="en-US" sz="2000" baseline="-25000" dirty="0"/>
              <a:t>1</a:t>
            </a:r>
            <a:r>
              <a:rPr lang="en-US" sz="2000" dirty="0"/>
              <a:t> * x) + (c</a:t>
            </a:r>
            <a:r>
              <a:rPr lang="en-US" sz="2000" baseline="-25000" dirty="0"/>
              <a:t>2</a:t>
            </a:r>
            <a:r>
              <a:rPr lang="en-US" sz="2000" dirty="0"/>
              <a:t> * x</a:t>
            </a:r>
            <a:r>
              <a:rPr lang="en-US" sz="2000" baseline="30000" dirty="0"/>
              <a:t>2</a:t>
            </a:r>
            <a:r>
              <a:rPr lang="en-US" sz="2000" dirty="0"/>
              <a:t>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h(x) = c</a:t>
            </a:r>
            <a:r>
              <a:rPr lang="en-US" sz="2000" baseline="-25000" dirty="0"/>
              <a:t>0</a:t>
            </a:r>
            <a:r>
              <a:rPr lang="en-US" sz="2000" dirty="0"/>
              <a:t> + (c</a:t>
            </a:r>
            <a:r>
              <a:rPr lang="en-US" sz="2000" baseline="-25000" dirty="0"/>
              <a:t>1</a:t>
            </a:r>
            <a:r>
              <a:rPr lang="en-US" sz="2000" dirty="0"/>
              <a:t> * x) + (c</a:t>
            </a:r>
            <a:r>
              <a:rPr lang="en-US" sz="2000" baseline="-25000" dirty="0"/>
              <a:t>2</a:t>
            </a:r>
            <a:r>
              <a:rPr lang="en-US" sz="2000" dirty="0"/>
              <a:t> * x</a:t>
            </a:r>
            <a:r>
              <a:rPr lang="en-US" sz="2000" baseline="30000" dirty="0"/>
              <a:t>2</a:t>
            </a:r>
            <a:r>
              <a:rPr lang="en-US" sz="2000" dirty="0"/>
              <a:t>) + (c</a:t>
            </a:r>
            <a:r>
              <a:rPr lang="en-US" sz="2000" baseline="-25000" dirty="0"/>
              <a:t>3</a:t>
            </a:r>
            <a:r>
              <a:rPr lang="en-US" sz="2000" dirty="0"/>
              <a:t> * x</a:t>
            </a:r>
            <a:r>
              <a:rPr lang="en-US" sz="2000" baseline="30000" dirty="0"/>
              <a:t>3</a:t>
            </a:r>
            <a:r>
              <a:rPr lang="en-US" sz="20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Parameters: c</a:t>
            </a:r>
            <a:r>
              <a:rPr lang="en-US" sz="2400" baseline="-25000" dirty="0"/>
              <a:t>0</a:t>
            </a:r>
            <a:r>
              <a:rPr lang="en-US" sz="2200" dirty="0"/>
              <a:t>, c</a:t>
            </a:r>
            <a:r>
              <a:rPr lang="en-US" sz="2400" baseline="-25000" dirty="0"/>
              <a:t>1</a:t>
            </a:r>
            <a:r>
              <a:rPr lang="en-US" sz="2200" dirty="0"/>
              <a:t>, c</a:t>
            </a:r>
            <a:r>
              <a:rPr lang="en-US" sz="2400" baseline="-25000" dirty="0"/>
              <a:t>2</a:t>
            </a:r>
            <a:r>
              <a:rPr lang="en-US" sz="2200" dirty="0"/>
              <a:t>, c</a:t>
            </a:r>
            <a:r>
              <a:rPr lang="en-US" sz="2400" baseline="-25000" dirty="0"/>
              <a:t>3</a:t>
            </a:r>
            <a:r>
              <a:rPr lang="en-US" sz="2200" dirty="0"/>
              <a:t>, …… these are the values that we assign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How do we know which hypothesis is better?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Compare to the original selling price and the hypothesis that gives you the smallest difference is a better predictor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h(x) - y should be as close to 0 as possible</a:t>
            </a:r>
          </a:p>
        </p:txBody>
      </p:sp>
    </p:spTree>
    <p:extLst>
      <p:ext uri="{BB962C8B-B14F-4D97-AF65-F5344CB8AC3E}">
        <p14:creationId xmlns:p14="http://schemas.microsoft.com/office/powerpoint/2010/main" val="273273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Linear Regression (Simplified): Predict house price: Cost Function J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18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2E7EC7-EB9E-4F3C-913A-0DDDA80EF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Hypothesis h(x)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h(x) = c</a:t>
            </a:r>
            <a:r>
              <a:rPr lang="en-US" sz="2000" baseline="-25000" dirty="0"/>
              <a:t>0</a:t>
            </a:r>
            <a:r>
              <a:rPr lang="en-US" sz="2000" dirty="0"/>
              <a:t> + (c</a:t>
            </a:r>
            <a:r>
              <a:rPr lang="en-US" sz="2000" baseline="-25000" dirty="0"/>
              <a:t>1</a:t>
            </a:r>
            <a:r>
              <a:rPr lang="en-US" sz="2000" dirty="0"/>
              <a:t> * x) + (c</a:t>
            </a:r>
            <a:r>
              <a:rPr lang="en-US" sz="2000" baseline="-25000" dirty="0"/>
              <a:t>2</a:t>
            </a:r>
            <a:r>
              <a:rPr lang="en-US" sz="2000" dirty="0"/>
              <a:t> * x</a:t>
            </a:r>
            <a:r>
              <a:rPr lang="en-US" sz="2000" baseline="30000" dirty="0"/>
              <a:t>2</a:t>
            </a:r>
            <a:r>
              <a:rPr lang="en-US" sz="2000" dirty="0"/>
              <a:t>) + (c</a:t>
            </a:r>
            <a:r>
              <a:rPr lang="en-US" sz="2000" baseline="-25000" dirty="0"/>
              <a:t>3</a:t>
            </a:r>
            <a:r>
              <a:rPr lang="en-US" sz="2000" dirty="0"/>
              <a:t> * x</a:t>
            </a:r>
            <a:r>
              <a:rPr lang="en-US" sz="2000" baseline="30000" dirty="0"/>
              <a:t>3</a:t>
            </a:r>
            <a:r>
              <a:rPr lang="en-US" sz="20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Cost of the hypothesis is the difference between h(x), the predicted value, and y, the original value  </a:t>
            </a:r>
            <a:r>
              <a:rPr lang="en-US" sz="2200" dirty="0">
                <a:sym typeface="Wingdings" panose="05000000000000000000" pitchFamily="2" charset="2"/>
              </a:rPr>
              <a:t> </a:t>
            </a:r>
            <a:r>
              <a:rPr lang="en-US" sz="2200" dirty="0">
                <a:highlight>
                  <a:srgbClr val="FFFF00"/>
                </a:highlight>
                <a:sym typeface="Wingdings" panose="05000000000000000000" pitchFamily="2" charset="2"/>
              </a:rPr>
              <a:t>h(x) - y</a:t>
            </a:r>
            <a:endParaRPr lang="en-US" sz="2200" dirty="0">
              <a:highlight>
                <a:srgbClr val="FFFF00"/>
              </a:highligh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highlight>
                  <a:srgbClr val="FFFF00"/>
                </a:highlight>
              </a:rPr>
              <a:t>Cost function</a:t>
            </a:r>
            <a:r>
              <a:rPr lang="en-US" sz="2200" dirty="0"/>
              <a:t>: Average of all the costs for each training example h(x) – 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Say, our training set is 3 houses, say h(x) – y for the three houses are: </a:t>
            </a:r>
            <a:r>
              <a:rPr lang="en-US" sz="2000" dirty="0">
                <a:highlight>
                  <a:srgbClr val="FFFF00"/>
                </a:highlight>
              </a:rPr>
              <a:t>3, 0, -3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So the average is (3 + 0 + (-3))/3 = </a:t>
            </a:r>
            <a:r>
              <a:rPr lang="en-US" sz="2000" dirty="0">
                <a:highlight>
                  <a:srgbClr val="FFFF00"/>
                </a:highlight>
              </a:rPr>
              <a:t>0</a:t>
            </a:r>
            <a:r>
              <a:rPr lang="en-US" sz="2000" dirty="0"/>
              <a:t>   </a:t>
            </a:r>
            <a:r>
              <a:rPr lang="en-US" sz="2000" dirty="0">
                <a:sym typeface="Wingdings" panose="05000000000000000000" pitchFamily="2" charset="2"/>
              </a:rPr>
              <a:t> This looks good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Better way to figure out cost is the Mean Squared Error Function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Square each cost in the training example and then calculate the average and divide by 2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So now, cost function = (9 + 0 + 9)/(2*3) = </a:t>
            </a:r>
            <a:r>
              <a:rPr lang="en-US" sz="2000" dirty="0">
                <a:highlight>
                  <a:srgbClr val="FFFF00"/>
                </a:highlight>
              </a:rPr>
              <a:t>3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 This is not good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Denoted by J or J(a</a:t>
            </a:r>
            <a:r>
              <a:rPr lang="en-US" baseline="-25000" dirty="0">
                <a:sym typeface="Wingdings" panose="05000000000000000000" pitchFamily="2" charset="2"/>
              </a:rPr>
              <a:t>0</a:t>
            </a:r>
            <a:r>
              <a:rPr lang="en-US" dirty="0">
                <a:sym typeface="Wingdings" panose="05000000000000000000" pitchFamily="2" charset="2"/>
              </a:rPr>
              <a:t>, a</a:t>
            </a:r>
            <a:r>
              <a:rPr lang="en-US" baseline="-25000" dirty="0"/>
              <a:t>1</a:t>
            </a:r>
            <a:r>
              <a:rPr lang="en-US" dirty="0">
                <a:sym typeface="Wingdings" panose="05000000000000000000" pitchFamily="2" charset="2"/>
              </a:rPr>
              <a:t>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02975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Linear Regression: Predict house price: Parameters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19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2E7EC7-EB9E-4F3C-913A-0DDDA80EF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2" action="ppaction://hlinkfile"/>
              </a:rPr>
              <a:t>ML-Ex\</a:t>
            </a:r>
            <a:r>
              <a:rPr lang="en-US" dirty="0" err="1">
                <a:hlinkClick r:id="rId2" action="ppaction://hlinkfile"/>
              </a:rPr>
              <a:t>main.m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Hypothesis h(x)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h(x) = c</a:t>
            </a:r>
            <a:r>
              <a:rPr lang="en-US" sz="2000" baseline="-25000" dirty="0"/>
              <a:t>0</a:t>
            </a:r>
            <a:r>
              <a:rPr lang="en-US" sz="2000" dirty="0"/>
              <a:t> + (c</a:t>
            </a:r>
            <a:r>
              <a:rPr lang="en-US" sz="2000" baseline="-25000" dirty="0"/>
              <a:t>1</a:t>
            </a:r>
            <a:r>
              <a:rPr lang="en-US" sz="2000" dirty="0"/>
              <a:t> * x)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h(x) = c</a:t>
            </a:r>
            <a:r>
              <a:rPr lang="en-US" sz="2000" baseline="-25000" dirty="0"/>
              <a:t>0</a:t>
            </a:r>
            <a:r>
              <a:rPr lang="en-US" sz="2000" dirty="0"/>
              <a:t> + (c</a:t>
            </a:r>
            <a:r>
              <a:rPr lang="en-US" sz="2000" baseline="-25000" dirty="0"/>
              <a:t>1</a:t>
            </a:r>
            <a:r>
              <a:rPr lang="en-US" sz="2000" dirty="0"/>
              <a:t> * x) + (c</a:t>
            </a:r>
            <a:r>
              <a:rPr lang="en-US" sz="2000" baseline="-25000" dirty="0"/>
              <a:t>2</a:t>
            </a:r>
            <a:r>
              <a:rPr lang="en-US" sz="2000" dirty="0"/>
              <a:t> * x</a:t>
            </a:r>
            <a:r>
              <a:rPr lang="en-US" sz="2000" baseline="30000" dirty="0"/>
              <a:t>2</a:t>
            </a:r>
            <a:r>
              <a:rPr lang="en-US" sz="2000" dirty="0"/>
              <a:t>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h(x) = c</a:t>
            </a:r>
            <a:r>
              <a:rPr lang="en-US" sz="2000" baseline="-25000" dirty="0"/>
              <a:t>0</a:t>
            </a:r>
            <a:r>
              <a:rPr lang="en-US" sz="2000" dirty="0"/>
              <a:t> + (c</a:t>
            </a:r>
            <a:r>
              <a:rPr lang="en-US" sz="2000" baseline="-25000" dirty="0"/>
              <a:t>1</a:t>
            </a:r>
            <a:r>
              <a:rPr lang="en-US" sz="2000" dirty="0"/>
              <a:t> * x) + (c</a:t>
            </a:r>
            <a:r>
              <a:rPr lang="en-US" sz="2000" baseline="-25000" dirty="0"/>
              <a:t>2</a:t>
            </a:r>
            <a:r>
              <a:rPr lang="en-US" sz="2000" dirty="0"/>
              <a:t> * x</a:t>
            </a:r>
            <a:r>
              <a:rPr lang="en-US" sz="2000" baseline="30000" dirty="0"/>
              <a:t>2</a:t>
            </a:r>
            <a:r>
              <a:rPr lang="en-US" sz="2000" dirty="0"/>
              <a:t>) + (c</a:t>
            </a:r>
            <a:r>
              <a:rPr lang="en-US" sz="2000" baseline="-25000" dirty="0"/>
              <a:t>3</a:t>
            </a:r>
            <a:r>
              <a:rPr lang="en-US" sz="2000" dirty="0"/>
              <a:t> * x</a:t>
            </a:r>
            <a:r>
              <a:rPr lang="en-US" sz="2000" baseline="30000" dirty="0"/>
              <a:t>3</a:t>
            </a:r>
            <a:r>
              <a:rPr lang="en-US" sz="20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Parameters: c</a:t>
            </a:r>
            <a:r>
              <a:rPr lang="en-US" sz="2400" baseline="-25000" dirty="0"/>
              <a:t>0</a:t>
            </a:r>
            <a:r>
              <a:rPr lang="en-US" sz="2200" dirty="0"/>
              <a:t>, c</a:t>
            </a:r>
            <a:r>
              <a:rPr lang="en-US" sz="2400" baseline="-25000" dirty="0"/>
              <a:t>1</a:t>
            </a:r>
            <a:r>
              <a:rPr lang="en-US" sz="2200" dirty="0"/>
              <a:t>, c</a:t>
            </a:r>
            <a:r>
              <a:rPr lang="en-US" sz="2400" baseline="-25000" dirty="0"/>
              <a:t>2</a:t>
            </a:r>
            <a:r>
              <a:rPr lang="en-US" sz="2200" dirty="0"/>
              <a:t>, c</a:t>
            </a:r>
            <a:r>
              <a:rPr lang="en-US" sz="2400" baseline="-25000" dirty="0"/>
              <a:t>3</a:t>
            </a:r>
            <a:r>
              <a:rPr lang="en-US" sz="2200" dirty="0"/>
              <a:t>, ……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How do we choose the best values to assign to our parameters?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One method is called Gradient Descent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Plot and follow the slope to get the parameters that get the lowest cost</a:t>
            </a:r>
          </a:p>
        </p:txBody>
      </p:sp>
    </p:spTree>
    <p:extLst>
      <p:ext uri="{BB962C8B-B14F-4D97-AF65-F5344CB8AC3E}">
        <p14:creationId xmlns:p14="http://schemas.microsoft.com/office/powerpoint/2010/main" val="3580172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77DF6-1169-4F64-9FD0-1290700ED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 – Naveen VK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87CBD-0DC8-41C3-9F85-C20C612BB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Principal Architect at NVISIA, a regional software development company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Over 19 years of professional experience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Design and build custom multi-tier applications using the Java Enterprise stack for various regional companies like State of WI, American Family Insurance, Harley Davidson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One of the organizers of </a:t>
            </a:r>
            <a:r>
              <a:rPr lang="en-US" dirty="0" err="1"/>
              <a:t>Codecinella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3 fun facts about myself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37F13-0768-4208-82F7-D15AAF6E6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32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Linear Regression (Simplified): Predict house price: Gradient Descent Plot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20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B6E134F-E110-4F78-BD1C-80B21C0DD0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69" y="1966148"/>
            <a:ext cx="6832187" cy="3782954"/>
          </a:xfrm>
        </p:spPr>
      </p:pic>
    </p:spTree>
    <p:extLst>
      <p:ext uri="{BB962C8B-B14F-4D97-AF65-F5344CB8AC3E}">
        <p14:creationId xmlns:p14="http://schemas.microsoft.com/office/powerpoint/2010/main" val="2564107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(Simplified): Gradient Descent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21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FA34BB-DC40-41A5-871F-93FA8F4CB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Hypothesis: h(x) = c</a:t>
            </a:r>
            <a:r>
              <a:rPr lang="en-US" baseline="-25000" dirty="0"/>
              <a:t>0</a:t>
            </a:r>
            <a:r>
              <a:rPr lang="en-US" dirty="0"/>
              <a:t> + (c</a:t>
            </a:r>
            <a:r>
              <a:rPr lang="en-US" baseline="-25000" dirty="0"/>
              <a:t>1</a:t>
            </a:r>
            <a:r>
              <a:rPr lang="en-US" dirty="0"/>
              <a:t> * x)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Parameters: c</a:t>
            </a:r>
            <a:r>
              <a:rPr lang="en-US" baseline="-25000" dirty="0"/>
              <a:t>0</a:t>
            </a:r>
            <a:r>
              <a:rPr lang="en-US" dirty="0"/>
              <a:t>, c</a:t>
            </a:r>
            <a:r>
              <a:rPr lang="en-US" baseline="-25000" dirty="0"/>
              <a:t>1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Number of training examples: 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Cost Function J(c</a:t>
            </a:r>
            <a:r>
              <a:rPr lang="en-US" baseline="-25000" dirty="0"/>
              <a:t>0</a:t>
            </a:r>
            <a:r>
              <a:rPr lang="en-US" dirty="0"/>
              <a:t>, c</a:t>
            </a:r>
            <a:r>
              <a:rPr lang="en-US" baseline="-25000" dirty="0"/>
              <a:t>1</a:t>
            </a:r>
            <a:r>
              <a:rPr lang="en-US" dirty="0"/>
              <a:t>): Mean square error function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Sum cost, i.e. (h(x) – y)</a:t>
            </a:r>
            <a:r>
              <a:rPr lang="en-US" sz="2000" baseline="30000" dirty="0"/>
              <a:t>2</a:t>
            </a:r>
            <a:r>
              <a:rPr lang="en-US" sz="2000" dirty="0"/>
              <a:t>,</a:t>
            </a:r>
            <a:r>
              <a:rPr lang="en-US" sz="2000" baseline="30000" dirty="0"/>
              <a:t> </a:t>
            </a:r>
            <a:r>
              <a:rPr lang="en-US" sz="2000" dirty="0"/>
              <a:t>for each training example, divided by (2*m)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Gradient Descent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</a:t>
            </a:r>
            <a:r>
              <a:rPr lang="en-US" sz="2000" baseline="-25000" dirty="0"/>
              <a:t>0</a:t>
            </a:r>
            <a:r>
              <a:rPr lang="en-US" sz="2000" dirty="0"/>
              <a:t> = c</a:t>
            </a:r>
            <a:r>
              <a:rPr lang="en-US" sz="2000" baseline="-25000" dirty="0"/>
              <a:t>0</a:t>
            </a:r>
            <a:r>
              <a:rPr lang="en-US" sz="2000" dirty="0"/>
              <a:t> – a(1/m) * [sum of all costs h(x)-y]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</a:t>
            </a:r>
            <a:r>
              <a:rPr lang="en-US" sz="2000" baseline="-25000" dirty="0"/>
              <a:t>1</a:t>
            </a:r>
            <a:r>
              <a:rPr lang="en-US" sz="2000" dirty="0"/>
              <a:t> = c</a:t>
            </a:r>
            <a:r>
              <a:rPr lang="en-US" sz="2000" baseline="-25000" dirty="0"/>
              <a:t>1</a:t>
            </a:r>
            <a:r>
              <a:rPr lang="en-US" sz="2000" dirty="0"/>
              <a:t> – a(1/m) * [sum of all costs h(x)-y] * x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“a” is called the learning rate and is a very small number like 0.1 or 0.01 or 0.001 or 0.0001…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((1/m) * [sum of all costs h(x)-y] * x) is the partial derivative of J</a:t>
            </a:r>
          </a:p>
        </p:txBody>
      </p:sp>
    </p:spTree>
    <p:extLst>
      <p:ext uri="{BB962C8B-B14F-4D97-AF65-F5344CB8AC3E}">
        <p14:creationId xmlns:p14="http://schemas.microsoft.com/office/powerpoint/2010/main" val="2623254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for Multiple Variables/Features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22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FA34BB-DC40-41A5-871F-93FA8F4CB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Hypothesis: h(x) = (c</a:t>
            </a:r>
            <a:r>
              <a:rPr lang="en-US" baseline="-25000" dirty="0"/>
              <a:t>0</a:t>
            </a:r>
            <a:r>
              <a:rPr lang="en-US" dirty="0"/>
              <a:t> * x</a:t>
            </a:r>
            <a:r>
              <a:rPr lang="en-US" baseline="-25000" dirty="0"/>
              <a:t>0</a:t>
            </a:r>
            <a:r>
              <a:rPr lang="en-US" dirty="0"/>
              <a:t>) + (c</a:t>
            </a:r>
            <a:r>
              <a:rPr lang="en-US" baseline="-25000" dirty="0"/>
              <a:t>1</a:t>
            </a:r>
            <a:r>
              <a:rPr lang="en-US" dirty="0"/>
              <a:t> * x</a:t>
            </a:r>
            <a:r>
              <a:rPr lang="en-US" baseline="-25000" dirty="0"/>
              <a:t>1</a:t>
            </a:r>
            <a:r>
              <a:rPr lang="en-US" dirty="0"/>
              <a:t>) + (c</a:t>
            </a:r>
            <a:r>
              <a:rPr lang="en-US" baseline="-25000" dirty="0"/>
              <a:t>2</a:t>
            </a:r>
            <a:r>
              <a:rPr lang="en-US" dirty="0"/>
              <a:t> * x</a:t>
            </a:r>
            <a:r>
              <a:rPr lang="en-US" baseline="-25000" dirty="0"/>
              <a:t>2</a:t>
            </a:r>
            <a:r>
              <a:rPr lang="en-US" dirty="0"/>
              <a:t>) + (c</a:t>
            </a:r>
            <a:r>
              <a:rPr lang="en-US" baseline="-25000" dirty="0"/>
              <a:t>3</a:t>
            </a:r>
            <a:r>
              <a:rPr lang="en-US" dirty="0"/>
              <a:t> * x</a:t>
            </a:r>
            <a:r>
              <a:rPr lang="en-US" baseline="-25000" dirty="0"/>
              <a:t>3</a:t>
            </a:r>
            <a:r>
              <a:rPr lang="en-US" dirty="0"/>
              <a:t>) + …… (</a:t>
            </a:r>
            <a:r>
              <a:rPr lang="en-US" dirty="0" err="1"/>
              <a:t>c</a:t>
            </a:r>
            <a:r>
              <a:rPr lang="en-US" baseline="-25000" dirty="0" err="1"/>
              <a:t>n</a:t>
            </a:r>
            <a:r>
              <a:rPr lang="en-US" dirty="0"/>
              <a:t> * x</a:t>
            </a:r>
            <a:r>
              <a:rPr lang="en-US" baseline="-25000" dirty="0"/>
              <a:t>n</a:t>
            </a:r>
            <a:r>
              <a:rPr lang="en-US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x</a:t>
            </a:r>
            <a:r>
              <a:rPr lang="en-US" sz="2000" baseline="-25000" dirty="0"/>
              <a:t>0</a:t>
            </a:r>
            <a:r>
              <a:rPr lang="en-US" sz="2000" dirty="0"/>
              <a:t> is the bias unit and is always value 1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Parameters: c</a:t>
            </a:r>
            <a:r>
              <a:rPr lang="en-US" baseline="-25000" dirty="0"/>
              <a:t>0</a:t>
            </a:r>
            <a:r>
              <a:rPr lang="en-US" dirty="0"/>
              <a:t>, c</a:t>
            </a:r>
            <a:r>
              <a:rPr lang="en-US" baseline="-25000" dirty="0"/>
              <a:t>1</a:t>
            </a:r>
            <a:r>
              <a:rPr lang="en-US" dirty="0"/>
              <a:t>, c</a:t>
            </a:r>
            <a:r>
              <a:rPr lang="en-US" baseline="-25000" dirty="0"/>
              <a:t>2</a:t>
            </a:r>
            <a:r>
              <a:rPr lang="en-US" dirty="0"/>
              <a:t>, c</a:t>
            </a:r>
            <a:r>
              <a:rPr lang="en-US" baseline="-25000" dirty="0"/>
              <a:t>3</a:t>
            </a:r>
            <a:r>
              <a:rPr lang="en-US" dirty="0"/>
              <a:t>, …, </a:t>
            </a:r>
            <a:r>
              <a:rPr lang="en-US" dirty="0" err="1"/>
              <a:t>c</a:t>
            </a:r>
            <a:r>
              <a:rPr lang="en-US" baseline="-25000" dirty="0" err="1"/>
              <a:t>n</a:t>
            </a:r>
            <a:endParaRPr lang="en-US" baseline="-25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Number of training examples: 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Cost Function J(c</a:t>
            </a:r>
            <a:r>
              <a:rPr lang="en-US" baseline="-25000" dirty="0"/>
              <a:t>0</a:t>
            </a:r>
            <a:r>
              <a:rPr lang="en-US" dirty="0"/>
              <a:t>, c</a:t>
            </a:r>
            <a:r>
              <a:rPr lang="en-US" baseline="-25000" dirty="0"/>
              <a:t>1</a:t>
            </a:r>
            <a:r>
              <a:rPr lang="en-US" dirty="0"/>
              <a:t>, c</a:t>
            </a:r>
            <a:r>
              <a:rPr lang="en-US" baseline="-25000" dirty="0"/>
              <a:t>2</a:t>
            </a:r>
            <a:r>
              <a:rPr lang="en-US" dirty="0"/>
              <a:t>, c</a:t>
            </a:r>
            <a:r>
              <a:rPr lang="en-US" baseline="-25000" dirty="0"/>
              <a:t>3</a:t>
            </a:r>
            <a:r>
              <a:rPr lang="en-US" dirty="0"/>
              <a:t>, …, </a:t>
            </a:r>
            <a:r>
              <a:rPr lang="en-US" dirty="0" err="1"/>
              <a:t>c</a:t>
            </a:r>
            <a:r>
              <a:rPr lang="en-US" baseline="-25000" dirty="0" err="1"/>
              <a:t>n</a:t>
            </a:r>
            <a:r>
              <a:rPr lang="en-US" dirty="0"/>
              <a:t>): Mean square error function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Sum cost, i.e. (h(x) – y)</a:t>
            </a:r>
            <a:r>
              <a:rPr lang="en-US" sz="2000" baseline="30000" dirty="0"/>
              <a:t>2 </a:t>
            </a:r>
            <a:r>
              <a:rPr lang="en-US" sz="2000" dirty="0"/>
              <a:t>for each training example, divided by (2*m)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Gradient Descent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</a:t>
            </a:r>
            <a:r>
              <a:rPr lang="en-US" sz="2000" baseline="-25000" dirty="0"/>
              <a:t>0</a:t>
            </a:r>
            <a:r>
              <a:rPr lang="en-US" sz="2000" dirty="0"/>
              <a:t> = c</a:t>
            </a:r>
            <a:r>
              <a:rPr lang="en-US" sz="2000" baseline="-25000" dirty="0"/>
              <a:t>0</a:t>
            </a:r>
            <a:r>
              <a:rPr lang="en-US" sz="2000" dirty="0"/>
              <a:t> – a(1/m) * [sum of all costs h(x)-y]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</a:t>
            </a:r>
            <a:r>
              <a:rPr lang="en-US" sz="2000" baseline="-25000" dirty="0"/>
              <a:t>1</a:t>
            </a:r>
            <a:r>
              <a:rPr lang="en-US" sz="2000" dirty="0"/>
              <a:t> = c</a:t>
            </a:r>
            <a:r>
              <a:rPr lang="en-US" sz="2000" baseline="-25000" dirty="0"/>
              <a:t>1</a:t>
            </a:r>
            <a:r>
              <a:rPr lang="en-US" sz="2000" dirty="0"/>
              <a:t> – a(1/m) * [sum of all costs h(x)-y] * x1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</a:t>
            </a:r>
            <a:r>
              <a:rPr lang="en-US" sz="2000" baseline="-25000" dirty="0"/>
              <a:t>2</a:t>
            </a:r>
            <a:r>
              <a:rPr lang="en-US" sz="2000" dirty="0"/>
              <a:t> = c</a:t>
            </a:r>
            <a:r>
              <a:rPr lang="en-US" sz="2000" baseline="-25000" dirty="0"/>
              <a:t>2</a:t>
            </a:r>
            <a:r>
              <a:rPr lang="en-US" sz="2000" dirty="0"/>
              <a:t> – a(1/m) * [sum of all costs h(x)-y] * x2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….. And so on until </a:t>
            </a:r>
            <a:r>
              <a:rPr lang="en-US" sz="2000" dirty="0" err="1"/>
              <a:t>c</a:t>
            </a:r>
            <a:r>
              <a:rPr lang="en-US" sz="2000" baseline="-25000" dirty="0" err="1"/>
              <a:t>n</a:t>
            </a:r>
            <a:endParaRPr 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3603941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Linear Regression: Hypothesis, Cost Function and Gradient Descent for Multiple Variables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3804" y="1846263"/>
            <a:ext cx="7184718" cy="40227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23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00181" y="3616549"/>
            <a:ext cx="283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Mean Square Error Function</a:t>
            </a:r>
          </a:p>
        </p:txBody>
      </p:sp>
    </p:spTree>
    <p:extLst>
      <p:ext uri="{BB962C8B-B14F-4D97-AF65-F5344CB8AC3E}">
        <p14:creationId xmlns:p14="http://schemas.microsoft.com/office/powerpoint/2010/main" val="486605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Regression: Gradient Descent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2399" y="1846263"/>
            <a:ext cx="3867527" cy="40227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78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Machine Learning Definition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Supervised Machine Learning Algorithms</a:t>
            </a:r>
          </a:p>
          <a:p>
            <a:pPr lvl="1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Linear Regression Algorithm</a:t>
            </a:r>
          </a:p>
          <a:p>
            <a:pPr lvl="1"/>
            <a:r>
              <a:rPr lang="en-US" sz="2000" dirty="0"/>
              <a:t>Logistic</a:t>
            </a:r>
            <a:r>
              <a:rPr lang="en-US" sz="2000" dirty="0">
                <a:solidFill>
                  <a:schemeClr val="tx1"/>
                </a:solidFill>
              </a:rPr>
              <a:t> Regression Algorithm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Neural Networks Algorithm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Unsupervised Machine Learning Algorithms</a:t>
            </a:r>
          </a:p>
          <a:p>
            <a:pPr lvl="1"/>
            <a:r>
              <a:rPr lang="en-US" sz="2000" dirty="0"/>
              <a:t>Clustering/K-Means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15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Supervised Machine Learning: Logistic Regression Classification Algorithm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Logistic algorithm is used to predict a discrete valued output (classification)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Learning: Logistic Regression Classification: Use Cases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27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E166E-1DB0-449E-89C1-77EB27D03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Predict spam in Email.  Is this email spam? Yes or No?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Predict fraudulent financial transactions: Is this transaction fraudulent? Yes or No?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Predict if tumor is malignant or benign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Predict if my house will sell</a:t>
            </a:r>
          </a:p>
        </p:txBody>
      </p:sp>
    </p:spTree>
    <p:extLst>
      <p:ext uri="{BB962C8B-B14F-4D97-AF65-F5344CB8AC3E}">
        <p14:creationId xmlns:p14="http://schemas.microsoft.com/office/powerpoint/2010/main" val="1893292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Supervised Learning: Logistic Regression Classification: Predict breast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How does supervised learning algorithm work?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 algorithm is first given the right answers to learn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Then the trained algorithm is used to predict the output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Using logistic regression classification, we are predicting a </a:t>
            </a:r>
            <a:r>
              <a:rPr lang="en-US" sz="2000" u="sng" dirty="0"/>
              <a:t>discrete</a:t>
            </a:r>
            <a:r>
              <a:rPr lang="en-US" sz="2000" dirty="0"/>
              <a:t> value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Predict the malignancy of a tumor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can be used in the algorithm?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Size of the tumor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Density of the tumor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810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Learning: Classification Plot (Simplified): Predict breast cancer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9871" y="1846263"/>
            <a:ext cx="6712583" cy="40227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37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 and Acknowledgement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Presentation based on Machine Learning Algorithms class on coursera.org by Stanford University professor Dr. Andrew Ng</a:t>
            </a:r>
          </a:p>
          <a:p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https://www.coursera.org/learn/machine-learning</a:t>
            </a:r>
            <a:r>
              <a:rPr lang="en-US" b="1" i="1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95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Learning: Classification: Logistic/</a:t>
            </a:r>
            <a:r>
              <a:rPr lang="en-US" dirty="0" err="1"/>
              <a:t>Sygmoid</a:t>
            </a:r>
            <a:r>
              <a:rPr lang="en-US" dirty="0"/>
              <a:t> function hypothesis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4305" y="1846263"/>
            <a:ext cx="7683716" cy="40227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44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Supervised Learning: Classification: Logistic function linear decision boundary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1739" y="1846263"/>
            <a:ext cx="7008847" cy="40227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110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Supervised Learning: Classification: Logistic function non-linear decision boundary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2527" y="1846263"/>
            <a:ext cx="7607271" cy="40227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836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Learning: Classification: Logistic Regression Cost Function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3438" y="1846263"/>
            <a:ext cx="8045450" cy="40227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841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Learning: Classification: Logistic Regression Cost Function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468" y="1846263"/>
            <a:ext cx="7023389" cy="40227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607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Learning: Classification: Logistic Regression Cost Function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8050" y="1846263"/>
            <a:ext cx="8576226" cy="40227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913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Learning: Classification: Logistic Regression Gradient Descent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1752" y="1846263"/>
            <a:ext cx="8828822" cy="40227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485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Learning: Multiclass Classification: Use cases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4642" y="1846263"/>
            <a:ext cx="7083042" cy="40227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869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Classification: Binary vs Multiclass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4290" y="1846263"/>
            <a:ext cx="7363746" cy="40227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488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Learning: Multiclass Classification: One vs All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4198" y="1846263"/>
            <a:ext cx="7503929" cy="40227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34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Machine Learning Definition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Supervised Machine Learning Algorithms</a:t>
            </a:r>
          </a:p>
          <a:p>
            <a:pPr lvl="1"/>
            <a:r>
              <a:rPr lang="en-US" sz="2000" dirty="0"/>
              <a:t>Linear Regression Algorithm</a:t>
            </a:r>
          </a:p>
          <a:p>
            <a:pPr lvl="1"/>
            <a:r>
              <a:rPr lang="en-US" sz="2000" dirty="0"/>
              <a:t>Logistic Regression Algorithm</a:t>
            </a:r>
          </a:p>
          <a:p>
            <a:pPr lvl="1"/>
            <a:r>
              <a:rPr lang="en-US" sz="2000" dirty="0"/>
              <a:t>Neural Networks Algorithm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Unsupervised Machine Learning Algorithms</a:t>
            </a:r>
          </a:p>
          <a:p>
            <a:pPr lvl="1"/>
            <a:r>
              <a:rPr lang="en-US" sz="2000" dirty="0"/>
              <a:t>Clustering/K-Means algorithm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785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Machine Learning Definition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Supervised Machine Learning Algorithms</a:t>
            </a:r>
          </a:p>
          <a:p>
            <a:pPr lvl="1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Linear Regression Algorithm</a:t>
            </a:r>
          </a:p>
          <a:p>
            <a:pPr lvl="1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Logistic Regression Algorithm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Neural Networks Algorithm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Unsupervised Machine Learning Algorithms</a:t>
            </a:r>
          </a:p>
          <a:p>
            <a:pPr lvl="1"/>
            <a:r>
              <a:rPr lang="en-US" sz="2000" dirty="0"/>
              <a:t>Clustering/K-Means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414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Learning: Neural Networks, Classification algorithm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Neural Networks algorithms are classification algorithms and try to mimic the brain. Logistic functions are building blocks of neural networks.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782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Learning: Neural Networks: Mimic neurons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9439" y="1846263"/>
            <a:ext cx="6813447" cy="40227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123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Learning: Neural Networks: Neuron Model: Logistic Unit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6673" y="1846263"/>
            <a:ext cx="7558980" cy="40227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87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Learning: Neural Networks: AND Function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5392" y="1846263"/>
            <a:ext cx="7421541" cy="40227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0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Learning: Neural Networks: OR Function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9977" y="1846263"/>
            <a:ext cx="8272372" cy="40227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80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Learning: Neural Networks: NEGATION Function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2775" y="1846263"/>
            <a:ext cx="8726776" cy="40227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611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Learning: Neural Networks: Chaining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1757" y="1846263"/>
            <a:ext cx="6728811" cy="40227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282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Learning: Neural Networks: Chaining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867" y="1846263"/>
            <a:ext cx="7964591" cy="40227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220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Learning: Neural Networks: XNOR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575" y="1846263"/>
            <a:ext cx="7297175" cy="40227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3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Definition by Arthur Samuel (1959): Machine Learning is a field of study that gives computers the ability to learn without being explicitly programmed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1" dirty="0"/>
              <a:t>Definition by Tom Mitchell (1998): A computer program is said to learn from experience E with respect to some task T and some </a:t>
            </a:r>
            <a:r>
              <a:rPr lang="en-US" b="1" i="1" u="sng" dirty="0"/>
              <a:t>performance measure</a:t>
            </a:r>
            <a:r>
              <a:rPr lang="en-US" b="1" i="1" dirty="0"/>
              <a:t> P, if its performance P on task T improves with experience E</a:t>
            </a:r>
          </a:p>
          <a:p>
            <a:pPr lvl="1"/>
            <a:r>
              <a:rPr lang="en-US" sz="2000" dirty="0"/>
              <a:t>Example: Spam filter</a:t>
            </a:r>
          </a:p>
          <a:p>
            <a:pPr lvl="2"/>
            <a:r>
              <a:rPr lang="en-US" sz="2000" dirty="0"/>
              <a:t>Task “T”:  Spam filter classifying email as spam vs. not-spam</a:t>
            </a:r>
          </a:p>
          <a:p>
            <a:pPr lvl="2"/>
            <a:r>
              <a:rPr lang="en-US" sz="2000" dirty="0"/>
              <a:t>Experience “E”:  Spam filter tracking you(user) flag an email as spam or not-spam</a:t>
            </a:r>
          </a:p>
          <a:p>
            <a:pPr lvl="2"/>
            <a:r>
              <a:rPr lang="en-US" sz="2000" dirty="0"/>
              <a:t>Performance “P”:  Number or percentage of emails classified by the spam filter as spam or not-spam</a:t>
            </a:r>
          </a:p>
          <a:p>
            <a:pPr lvl="1"/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Learning: Neural Networks Algorithm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9066" y="1846263"/>
            <a:ext cx="7254193" cy="40227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353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Learning: Neural Networks: Multiclass classification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6530" y="1846263"/>
            <a:ext cx="7079266" cy="40227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022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Learning: Neural Networks: Classification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7751" y="1846263"/>
            <a:ext cx="8636824" cy="40227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660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Learning: Neural Networks: Cost Function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2355" y="1846263"/>
            <a:ext cx="7707616" cy="40227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829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Learning: Neural Networks: Gradient Descent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8017" y="1846263"/>
            <a:ext cx="6636291" cy="40227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422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Learning: Neural Networks: Forward Propagation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0115" y="1846263"/>
            <a:ext cx="7592095" cy="40227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507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Learning: Neural Networks: Backward Propagation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6858" y="1846263"/>
            <a:ext cx="7418610" cy="40227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931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Learning: Large Data Algorithms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2322" y="1846263"/>
            <a:ext cx="7607682" cy="40227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156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Machine Learning Definition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Supervised Machine Learning Algorithms</a:t>
            </a:r>
          </a:p>
          <a:p>
            <a:pPr lvl="1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Linear Regression Algorithm</a:t>
            </a:r>
          </a:p>
          <a:p>
            <a:pPr lvl="1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Logistic Regression Algorithm</a:t>
            </a:r>
          </a:p>
          <a:p>
            <a:pPr lvl="1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Neural Networks Algorithm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Unsupervised Machine Learning Algorithms</a:t>
            </a:r>
          </a:p>
          <a:p>
            <a:pPr lvl="1"/>
            <a:r>
              <a:rPr lang="en-US" sz="2000" dirty="0"/>
              <a:t>Clustering/K-Means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36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Unsupervised Machine Learning: Clustering Algorithm: K-means Algorithm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Unsupervised machine learning using Clustering Algorithm or K-means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35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Machine Learning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7371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Two main types of machine learning algorithms</a:t>
            </a:r>
          </a:p>
          <a:p>
            <a:pPr lvl="1"/>
            <a:r>
              <a:rPr lang="en-US" sz="2000" u="sng" dirty="0"/>
              <a:t>Supervised learning algorithms</a:t>
            </a:r>
          </a:p>
          <a:p>
            <a:pPr lvl="2"/>
            <a:r>
              <a:rPr lang="en-US" sz="2000" dirty="0">
                <a:highlight>
                  <a:srgbClr val="FFFF00"/>
                </a:highlight>
              </a:rPr>
              <a:t>The algorithm is first given the right answers to learn and then used to predict the output</a:t>
            </a:r>
          </a:p>
          <a:p>
            <a:pPr lvl="2"/>
            <a:r>
              <a:rPr lang="en-US" sz="2000" dirty="0"/>
              <a:t>Two types of supervised learning algorithms</a:t>
            </a:r>
          </a:p>
          <a:p>
            <a:pPr lvl="3"/>
            <a:r>
              <a:rPr lang="en-US" sz="2000" dirty="0"/>
              <a:t>Regression </a:t>
            </a:r>
          </a:p>
          <a:p>
            <a:pPr lvl="3"/>
            <a:r>
              <a:rPr lang="en-US" sz="2000" dirty="0"/>
              <a:t>Classification</a:t>
            </a:r>
          </a:p>
          <a:p>
            <a:pPr lvl="1"/>
            <a:r>
              <a:rPr lang="en-US" sz="2000" u="sng" dirty="0"/>
              <a:t>Unsupervised learning algorithms</a:t>
            </a:r>
          </a:p>
          <a:p>
            <a:pPr lvl="2"/>
            <a:r>
              <a:rPr lang="en-US" sz="2000" dirty="0">
                <a:highlight>
                  <a:srgbClr val="FFFF00"/>
                </a:highlight>
              </a:rPr>
              <a:t>Algorithm is given data to automatically discover groupings or clusters in the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Other types of algorithms</a:t>
            </a:r>
          </a:p>
          <a:p>
            <a:pPr lvl="1"/>
            <a:r>
              <a:rPr lang="en-US" sz="2000" dirty="0"/>
              <a:t>Reinforcement learning algorithms</a:t>
            </a:r>
          </a:p>
          <a:p>
            <a:pPr lvl="1"/>
            <a:r>
              <a:rPr lang="en-US" sz="2000" dirty="0"/>
              <a:t>Recommender system algorithms</a:t>
            </a:r>
          </a:p>
          <a:p>
            <a:pPr lvl="1"/>
            <a:r>
              <a:rPr lang="en-US" sz="2000" dirty="0"/>
              <a:t>Anomaly detection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892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Machine Learning: Use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Given a set of news articles on the web, group them based on the same story (Example: Google News)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Organizing computing clusters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Social network analysis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Market segmentation: Group customers into different market segments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Astronomical data analysis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Genetic data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60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012" y="4324221"/>
            <a:ext cx="3292516" cy="194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301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Machine Learning: Clustering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How does unsupervised machine learning algorithm work?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Algorithm is given data to automatically discover groups or clusters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Using clustering algorithm, predict the groups or clusters in the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There are </a:t>
            </a:r>
            <a:r>
              <a:rPr lang="en-US" sz="2000" u="sng" dirty="0"/>
              <a:t>no</a:t>
            </a:r>
            <a:r>
              <a:rPr lang="en-US" sz="2000" dirty="0"/>
              <a:t> distinct features or variables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There is </a:t>
            </a:r>
            <a:r>
              <a:rPr lang="en-US" sz="2000" u="sng" dirty="0"/>
              <a:t>no</a:t>
            </a:r>
            <a:r>
              <a:rPr lang="en-US" sz="2000" dirty="0"/>
              <a:t> predicted value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 goal of the algorithm is to discover groups or clusters in the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12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Learning: Clustering Algorithm: Examples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1778" y="1846263"/>
            <a:ext cx="6748769" cy="40227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26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Learning: Clustering Algorithm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3306" y="1846263"/>
            <a:ext cx="7485713" cy="40227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988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Learning: Clustering Algorithm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4797" y="1846263"/>
            <a:ext cx="5422731" cy="40227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62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Learning: Clustering Algorithm: Cluster Centroids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5631" y="1846263"/>
            <a:ext cx="5801063" cy="40227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931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Unsupervised Learning: Clustering Algorithm: Color data near Centroids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1682" y="1846263"/>
            <a:ext cx="5468961" cy="40227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895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Learning: Clustering Algorithm: Average becomes Centroid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0724" y="1846263"/>
            <a:ext cx="5330878" cy="40227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4746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Unsupervised Learning: Clustering Algorithm: Color data for new Centroids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3107" y="1846263"/>
            <a:ext cx="5786111" cy="40227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9822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Learning: Clustering Algorithm: </a:t>
            </a:r>
            <a:r>
              <a:rPr lang="en-US" dirty="0" err="1"/>
              <a:t>Calc</a:t>
            </a:r>
            <a:r>
              <a:rPr lang="en-US" dirty="0"/>
              <a:t> new average &amp; repeat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4683" y="1846263"/>
            <a:ext cx="5462959" cy="40227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6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Supervised Machine Learning: Regression Example: House Price Prediction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8707" y="1846263"/>
            <a:ext cx="7894911" cy="40227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4008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Learning: Clustering Algorithm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1482" y="1846263"/>
            <a:ext cx="5629362" cy="40227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3342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Learning: Clustering Algorithm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0314" y="1846263"/>
            <a:ext cx="5371698" cy="40227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5535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Learning: Clustering Algorithm: K-means Algorithm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3829" y="1846263"/>
            <a:ext cx="6724667" cy="40227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905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Learning: K-means Algorithm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9726" y="1846263"/>
            <a:ext cx="7792874" cy="40227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421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Learning: K-means optimization Objective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9375" y="1846263"/>
            <a:ext cx="7533576" cy="40227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2843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Algorithm: K-means algorithm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6833" y="1846263"/>
            <a:ext cx="8058660" cy="40227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6342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Learning: K-means algorithm: How to choose K?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5518" y="1846263"/>
            <a:ext cx="7581289" cy="40227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1577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Learning: K-means algorithm: Elbow method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4958" y="1846263"/>
            <a:ext cx="7842410" cy="40227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6526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Unsupervised Learning: K-means algorithm: Choosing K by Plotting (Visual)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4858" y="1846263"/>
            <a:ext cx="7542609" cy="40227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1556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Machine Learning Definition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Supervised Machine Learning Algorithms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Linear Regression Algorithm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Logistic Regression Algorithm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Neural Networks Algorithm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Unsupervised Machine Learning Algorithms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Clustering/K-Means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28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Supervised Machine Learning: Classification Example: Breast cancer prediction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8702" y="1846263"/>
            <a:ext cx="8194921" cy="40227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2621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Visualize: Plot, plot, plot… the data, the features, the parameters, the cost function,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Choose machine learning algorithm</a:t>
            </a:r>
          </a:p>
          <a:p>
            <a:pPr lvl="1"/>
            <a:r>
              <a:rPr lang="en-US" sz="2000" dirty="0"/>
              <a:t>Choose features (aka input variables)</a:t>
            </a:r>
          </a:p>
          <a:p>
            <a:pPr lvl="1"/>
            <a:r>
              <a:rPr lang="en-US" sz="2000" dirty="0"/>
              <a:t>Figure out Hypothesis using features</a:t>
            </a:r>
          </a:p>
          <a:p>
            <a:pPr lvl="1"/>
            <a:r>
              <a:rPr lang="en-US" sz="2000" dirty="0"/>
              <a:t>Choose parameters (aka thetas)</a:t>
            </a:r>
          </a:p>
          <a:p>
            <a:pPr lvl="1"/>
            <a:r>
              <a:rPr lang="en-US" sz="2000" dirty="0"/>
              <a:t>Cost function – to evaluate hypothesis</a:t>
            </a:r>
          </a:p>
          <a:p>
            <a:pPr lvl="1"/>
            <a:r>
              <a:rPr lang="en-US" sz="2000" dirty="0"/>
              <a:t>Find lowest cost using methods like Gradient Descent to find the best parameters to use</a:t>
            </a:r>
          </a:p>
          <a:p>
            <a:pPr lvl="1"/>
            <a:r>
              <a:rPr lang="en-US" sz="2000" dirty="0">
                <a:highlight>
                  <a:srgbClr val="FFFF00"/>
                </a:highlight>
              </a:rPr>
              <a:t>Evaluate the algorithm using metrics like precision, recall, F1 score, learning curves</a:t>
            </a:r>
          </a:p>
          <a:p>
            <a:pPr lvl="1"/>
            <a:r>
              <a:rPr lang="en-US" sz="2000" dirty="0">
                <a:highlight>
                  <a:srgbClr val="FFFF00"/>
                </a:highlight>
              </a:rPr>
              <a:t>Be aware of bias/underfit vs variance/overfit issues in the algorithm</a:t>
            </a:r>
          </a:p>
          <a:p>
            <a:pPr lvl="1"/>
            <a:r>
              <a:rPr lang="en-US" sz="2000" dirty="0">
                <a:highlight>
                  <a:srgbClr val="FFFF00"/>
                </a:highlight>
              </a:rPr>
              <a:t>Use regularization methods to fix overfitting issues</a:t>
            </a:r>
          </a:p>
          <a:p>
            <a:pPr lvl="1"/>
            <a:r>
              <a:rPr lang="en-US" sz="2000" dirty="0">
                <a:highlight>
                  <a:srgbClr val="FFFF00"/>
                </a:highlight>
              </a:rPr>
              <a:t>Test and cross validate algorithm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Choice of algorithm becomes irrelevant if there is a lot of data (order of millions)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5507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77DF6-1169-4F64-9FD0-1290700ED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87CBD-0DC8-41C3-9F85-C20C612BB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My contact Info: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Work: naveen@nvisia.com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Personal: </a:t>
            </a:r>
            <a:r>
              <a:rPr lang="en-US" sz="2000" dirty="0">
                <a:hlinkClick r:id="rId2"/>
              </a:rPr>
              <a:t>naveenvkm@gmail.com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LinkedIn: Naveen VK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37F13-0768-4208-82F7-D15AAF6E6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77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Machine Learning Example: Market segmentation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 segmentation: Group customers into different market segments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B829-AE40-42B1-9528-0BE3749E8D09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444" y="2450189"/>
            <a:ext cx="6469084" cy="381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3594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2445</TotalTime>
  <Words>2476</Words>
  <Application>Microsoft Office PowerPoint</Application>
  <PresentationFormat>Widescreen</PresentationFormat>
  <Paragraphs>348</Paragraphs>
  <Slides>81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6" baseType="lpstr">
      <vt:lpstr>Arial</vt:lpstr>
      <vt:lpstr>Calibri</vt:lpstr>
      <vt:lpstr>Calibri Light</vt:lpstr>
      <vt:lpstr>Wingdings</vt:lpstr>
      <vt:lpstr>Retrospect</vt:lpstr>
      <vt:lpstr>Machine Learning Algorithms – An Overview</vt:lpstr>
      <vt:lpstr>About me – Naveen VK</vt:lpstr>
      <vt:lpstr>Disclaimer and Acknowledgement</vt:lpstr>
      <vt:lpstr>Table of contents</vt:lpstr>
      <vt:lpstr>Machine Learning Definition</vt:lpstr>
      <vt:lpstr>Types of Machine Learning Algorithms</vt:lpstr>
      <vt:lpstr>Supervised Machine Learning: Regression Example: House Price Prediction</vt:lpstr>
      <vt:lpstr>Supervised Machine Learning: Classification Example: Breast cancer prediction</vt:lpstr>
      <vt:lpstr>Unsupervised Machine Learning Example: Market segmentation</vt:lpstr>
      <vt:lpstr>Table of contents</vt:lpstr>
      <vt:lpstr>Supervised Machine Learning: Linear Regression Algorithm</vt:lpstr>
      <vt:lpstr>Supervised Learning: Linear Regression: Use Cases</vt:lpstr>
      <vt:lpstr>Supervised Learning: Linear Regression: Predict selling price of my house</vt:lpstr>
      <vt:lpstr>Supervised Learning: Linear Regression: Predict house price: Terminology</vt:lpstr>
      <vt:lpstr>Supervised Learning: Linear Regression: Predict house price</vt:lpstr>
      <vt:lpstr>Linear Regression Plot (Simplified): Predict house price using One variable</vt:lpstr>
      <vt:lpstr>Linear Regression (Simplified): Predict house price: Hypothesis</vt:lpstr>
      <vt:lpstr>Linear Regression (Simplified): Predict house price: Cost Function J</vt:lpstr>
      <vt:lpstr>Linear Regression: Predict house price: Parameters</vt:lpstr>
      <vt:lpstr>Linear Regression (Simplified): Predict house price: Gradient Descent Plot</vt:lpstr>
      <vt:lpstr>Linear Regression (Simplified): Gradient Descent</vt:lpstr>
      <vt:lpstr>Linear Regression for Multiple Variables/Features</vt:lpstr>
      <vt:lpstr>Linear Regression: Hypothesis, Cost Function and Gradient Descent for Multiple Variables</vt:lpstr>
      <vt:lpstr>Linear Regression: Gradient Descent</vt:lpstr>
      <vt:lpstr>Table of contents</vt:lpstr>
      <vt:lpstr>Supervised Machine Learning: Logistic Regression Classification Algorithm</vt:lpstr>
      <vt:lpstr>Supervised Learning: Logistic Regression Classification: Use Cases</vt:lpstr>
      <vt:lpstr>Supervised Learning: Logistic Regression Classification: Predict breast cancer</vt:lpstr>
      <vt:lpstr>Supervised Learning: Classification Plot (Simplified): Predict breast cancer</vt:lpstr>
      <vt:lpstr>Supervised Learning: Classification: Logistic/Sygmoid function hypothesis</vt:lpstr>
      <vt:lpstr>Supervised Learning: Classification: Logistic function linear decision boundary</vt:lpstr>
      <vt:lpstr>Supervised Learning: Classification: Logistic function non-linear decision boundary</vt:lpstr>
      <vt:lpstr>Supervised Learning: Classification: Logistic Regression Cost Function</vt:lpstr>
      <vt:lpstr>Supervised Learning: Classification: Logistic Regression Cost Function</vt:lpstr>
      <vt:lpstr>Supervised Learning: Classification: Logistic Regression Cost Function</vt:lpstr>
      <vt:lpstr>Supervised Learning: Classification: Logistic Regression Gradient Descent</vt:lpstr>
      <vt:lpstr>Supervised Learning: Multiclass Classification: Use cases</vt:lpstr>
      <vt:lpstr>Classification: Binary vs Multiclass</vt:lpstr>
      <vt:lpstr>Supervised Learning: Multiclass Classification: One vs All</vt:lpstr>
      <vt:lpstr>Table of contents</vt:lpstr>
      <vt:lpstr>Supervised Learning: Neural Networks, Classification algorithm</vt:lpstr>
      <vt:lpstr>Supervised Learning: Neural Networks: Mimic neurons</vt:lpstr>
      <vt:lpstr>Supervised Learning: Neural Networks: Neuron Model: Logistic Unit</vt:lpstr>
      <vt:lpstr>Supervised Learning: Neural Networks: AND Function</vt:lpstr>
      <vt:lpstr>Supervised Learning: Neural Networks: OR Function</vt:lpstr>
      <vt:lpstr>Supervised Learning: Neural Networks: NEGATION Function</vt:lpstr>
      <vt:lpstr>Supervised Learning: Neural Networks: Chaining</vt:lpstr>
      <vt:lpstr>Supervised Learning: Neural Networks: Chaining</vt:lpstr>
      <vt:lpstr>Supervised Learning: Neural Networks: XNOR</vt:lpstr>
      <vt:lpstr>Supervised Learning: Neural Networks Algorithm</vt:lpstr>
      <vt:lpstr>Supervised Learning: Neural Networks: Multiclass classification</vt:lpstr>
      <vt:lpstr>Supervised Learning: Neural Networks: Classification</vt:lpstr>
      <vt:lpstr>Supervised Learning: Neural Networks: Cost Function</vt:lpstr>
      <vt:lpstr>Supervised Learning: Neural Networks: Gradient Descent</vt:lpstr>
      <vt:lpstr>Supervised Learning: Neural Networks: Forward Propagation</vt:lpstr>
      <vt:lpstr>Supervised Learning: Neural Networks: Backward Propagation</vt:lpstr>
      <vt:lpstr>Supervised Learning: Large Data Algorithms</vt:lpstr>
      <vt:lpstr>Table of contents</vt:lpstr>
      <vt:lpstr>Unsupervised Machine Learning: Clustering Algorithm: K-means Algorithm</vt:lpstr>
      <vt:lpstr>Unsupervised Machine Learning: Use Cases</vt:lpstr>
      <vt:lpstr>Unsupervised Machine Learning: Clustering Algorithm</vt:lpstr>
      <vt:lpstr>Unsupervised Learning: Clustering Algorithm: Examples</vt:lpstr>
      <vt:lpstr>Unsupervised Learning: Clustering Algorithm</vt:lpstr>
      <vt:lpstr>Unsupervised Learning: Clustering Algorithm</vt:lpstr>
      <vt:lpstr>Unsupervised Learning: Clustering Algorithm: Cluster Centroids</vt:lpstr>
      <vt:lpstr>Unsupervised Learning: Clustering Algorithm: Color data near Centroids</vt:lpstr>
      <vt:lpstr>Unsupervised Learning: Clustering Algorithm: Average becomes Centroid</vt:lpstr>
      <vt:lpstr>Unsupervised Learning: Clustering Algorithm: Color data for new Centroids</vt:lpstr>
      <vt:lpstr>Unsupervised Learning: Clustering Algorithm: Calc new average &amp; repeat</vt:lpstr>
      <vt:lpstr>Unsupervised Learning: Clustering Algorithm</vt:lpstr>
      <vt:lpstr>Unsupervised Learning: Clustering Algorithm</vt:lpstr>
      <vt:lpstr>Unsupervised Learning: Clustering Algorithm: K-means Algorithm</vt:lpstr>
      <vt:lpstr>Unsupervised Learning: K-means Algorithm</vt:lpstr>
      <vt:lpstr>Unsupervised Learning: K-means optimization Objective</vt:lpstr>
      <vt:lpstr>Unsupervised Algorithm: K-means algorithm</vt:lpstr>
      <vt:lpstr>Unsupervised Learning: K-means algorithm: How to choose K?</vt:lpstr>
      <vt:lpstr>Unsupervised Learning: K-means algorithm: Elbow method</vt:lpstr>
      <vt:lpstr>Unsupervised Learning: K-means algorithm: Choosing K by Plotting (Visual)</vt:lpstr>
      <vt:lpstr>Table of contents</vt:lpstr>
      <vt:lpstr>Takeaways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Algorithms</dc:title>
  <dc:creator>Naveen VK</dc:creator>
  <cp:lastModifiedBy>Naveen VK</cp:lastModifiedBy>
  <cp:revision>465</cp:revision>
  <dcterms:created xsi:type="dcterms:W3CDTF">2017-06-04T22:03:17Z</dcterms:created>
  <dcterms:modified xsi:type="dcterms:W3CDTF">2018-01-23T21:52:30Z</dcterms:modified>
</cp:coreProperties>
</file>